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D5DD34C6-77D9-4D1D-BCC9-39528AC15D7F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מקטע ללא כותרת" id="{79CC4709-4ED3-4154-88F3-74BEB94D39A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4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dirty="0"/>
              <a:t>סיכום בדיקות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צעדים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גיליון1!$A$2:$A$11</c:f>
              <c:strCache>
                <c:ptCount val="10"/>
                <c:pt idx="0">
                  <c:v>GUI</c:v>
                </c:pt>
                <c:pt idx="1">
                  <c:v>E2E</c:v>
                </c:pt>
                <c:pt idx="2">
                  <c:v>CRUD</c:v>
                </c:pt>
                <c:pt idx="3">
                  <c:v>הרשאות</c:v>
                </c:pt>
                <c:pt idx="4">
                  <c:v>שימושיות</c:v>
                </c:pt>
                <c:pt idx="5">
                  <c:v>נגישות</c:v>
                </c:pt>
                <c:pt idx="6">
                  <c:v>תאימות</c:v>
                </c:pt>
                <c:pt idx="7">
                  <c:v>עומסים</c:v>
                </c:pt>
                <c:pt idx="8">
                  <c:v>התאוששות</c:v>
                </c:pt>
                <c:pt idx="9">
                  <c:v>ממשקיות</c:v>
                </c:pt>
              </c:strCache>
            </c:strRef>
          </c:cat>
          <c:val>
            <c:numRef>
              <c:f>גיליון1!$B$2:$B$11</c:f>
              <c:numCache>
                <c:formatCode>General</c:formatCode>
                <c:ptCount val="10"/>
                <c:pt idx="0">
                  <c:v>317</c:v>
                </c:pt>
                <c:pt idx="1">
                  <c:v>47</c:v>
                </c:pt>
                <c:pt idx="2">
                  <c:v>17</c:v>
                </c:pt>
                <c:pt idx="3">
                  <c:v>13</c:v>
                </c:pt>
                <c:pt idx="4">
                  <c:v>192</c:v>
                </c:pt>
                <c:pt idx="5">
                  <c:v>37</c:v>
                </c:pt>
                <c:pt idx="6">
                  <c:v>10</c:v>
                </c:pt>
                <c:pt idx="7">
                  <c:v>7</c:v>
                </c:pt>
                <c:pt idx="8">
                  <c:v>9</c:v>
                </c:pt>
                <c:pt idx="9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9-4711-AF93-90D9EF83139B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תקלות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גיליון1!$A$2:$A$11</c:f>
              <c:strCache>
                <c:ptCount val="10"/>
                <c:pt idx="0">
                  <c:v>GUI</c:v>
                </c:pt>
                <c:pt idx="1">
                  <c:v>E2E</c:v>
                </c:pt>
                <c:pt idx="2">
                  <c:v>CRUD</c:v>
                </c:pt>
                <c:pt idx="3">
                  <c:v>הרשאות</c:v>
                </c:pt>
                <c:pt idx="4">
                  <c:v>שימושיות</c:v>
                </c:pt>
                <c:pt idx="5">
                  <c:v>נגישות</c:v>
                </c:pt>
                <c:pt idx="6">
                  <c:v>תאימות</c:v>
                </c:pt>
                <c:pt idx="7">
                  <c:v>עומסים</c:v>
                </c:pt>
                <c:pt idx="8">
                  <c:v>התאוששות</c:v>
                </c:pt>
                <c:pt idx="9">
                  <c:v>ממשקיות</c:v>
                </c:pt>
              </c:strCache>
            </c:strRef>
          </c:cat>
          <c:val>
            <c:numRef>
              <c:f>גיליון1!$C$2:$C$11</c:f>
              <c:numCache>
                <c:formatCode>General</c:formatCode>
                <c:ptCount val="10"/>
                <c:pt idx="0">
                  <c:v>7</c:v>
                </c:pt>
                <c:pt idx="1">
                  <c:v>3</c:v>
                </c:pt>
                <c:pt idx="2">
                  <c:v>0</c:v>
                </c:pt>
                <c:pt idx="3">
                  <c:v>0</c:v>
                </c:pt>
                <c:pt idx="4">
                  <c:v>37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9-4711-AF93-90D9EF8313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3362143"/>
        <c:axId val="343352159"/>
      </c:barChart>
      <c:catAx>
        <c:axId val="343362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343352159"/>
        <c:crosses val="autoZero"/>
        <c:auto val="1"/>
        <c:lblAlgn val="ctr"/>
        <c:lblOffset val="100"/>
        <c:noMultiLvlLbl val="0"/>
      </c:catAx>
      <c:valAx>
        <c:axId val="34335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343362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E92DA2B-7537-497F-A2FD-E9289B565C81}" type="datetimeFigureOut">
              <a:rPr lang="en-IL" smtClean="0"/>
              <a:t>26/07/2022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49BF670-FC6F-4B6E-AF2F-92D9DA8CD58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072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9A1266A-390B-4AE0-AC3D-FD99FA9A1D62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06FA-8363-4DC1-A948-4F3D7686FADE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82778D-4DFC-42BC-9B69-B7C0224B6BE7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8C705E-6B26-4BE9-96C0-5066CE12ED83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9E980C-4D10-409B-BDD3-81D28C1D1DC5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47B1-FC27-4E23-989D-FBC534D201EB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F0B6-753B-4E44-AE35-3B781FEE789F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D47FC-6297-4FCA-BB07-37EFD6A0F15E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7E0F0A-A596-4C5D-87F2-1FEC73169CEE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1C64-0000-459C-B4DC-375351D5AAE5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040D3C0-CF22-48F4-B9F6-51BC229C8FE6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7F43-8A70-4918-81B6-C0585656FA6B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F22-8CF9-4394-B3E0-75F4BAFC9C1F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86D80-29BB-4E1D-932B-8C9AB2CEC76D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10B4-BBBA-4F15-A6AD-7862E17EFDE1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0258-2F3C-41E8-9E2E-AEDC3FF0A942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BDB8-04A8-48A0-B5D9-8358322782D5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41210-D3BC-49CF-8194-5C1E97658D48}" type="datetime11">
              <a:rPr lang="he-IL" smtClean="0"/>
              <a:t>יום שלישי 26 יולי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payngo.co.il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a.blazemeter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9BA81D-5887-84DC-8094-41E9FCA6D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צוות 1</a:t>
            </a:r>
            <a:br>
              <a:rPr lang="he-IL" dirty="0"/>
            </a:br>
            <a:r>
              <a:rPr lang="he-IL" dirty="0">
                <a:solidFill>
                  <a:srgbClr val="FFFF00"/>
                </a:solidFill>
              </a:rPr>
              <a:t>גאה להציג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95AD738-5311-E490-BA1C-4A53876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699820"/>
          </a:xfrm>
        </p:spPr>
        <p:txBody>
          <a:bodyPr>
            <a:normAutofit/>
          </a:bodyPr>
          <a:lstStyle/>
          <a:p>
            <a:pPr algn="r"/>
            <a:endParaRPr lang="he-IL" dirty="0"/>
          </a:p>
          <a:p>
            <a:pPr algn="ctr"/>
            <a:r>
              <a:rPr lang="he-IL" sz="4800" dirty="0"/>
              <a:t> </a:t>
            </a:r>
            <a:r>
              <a:rPr lang="en-US" sz="4800" b="1" dirty="0">
                <a:solidFill>
                  <a:srgbClr val="FFFF00"/>
                </a:solidFill>
              </a:rPr>
              <a:t>STR</a:t>
            </a:r>
            <a:r>
              <a:rPr lang="he-IL" sz="4800" dirty="0">
                <a:solidFill>
                  <a:srgbClr val="FFFF00"/>
                </a:solidFill>
              </a:rPr>
              <a:t> אתר מחסני חשמל </a:t>
            </a:r>
          </a:p>
        </p:txBody>
      </p:sp>
      <p:pic>
        <p:nvPicPr>
          <p:cNvPr id="5" name="תמונה 4" descr="פרח של מפלצות גומי">
            <a:extLst>
              <a:ext uri="{FF2B5EF4-FFF2-40B4-BE49-F238E27FC236}">
                <a16:creationId xmlns:a16="http://schemas.microsoft.com/office/drawing/2014/main" id="{1B3B460F-817E-7713-5057-EA0FE664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70" y="291841"/>
            <a:ext cx="4292930" cy="3336660"/>
          </a:xfrm>
          <a:prstGeom prst="rect">
            <a:avLst/>
          </a:prstGeom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DB50A17-9A34-5702-FFCE-52496277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566430"/>
          </a:xfrm>
        </p:spPr>
        <p:txBody>
          <a:bodyPr/>
          <a:lstStyle/>
          <a:p>
            <a:r>
              <a:rPr lang="he-IL" dirty="0"/>
              <a:t> </a:t>
            </a:r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4C4058F-0D2C-B10F-9DF3-BDD19785A24E}"/>
              </a:ext>
            </a:extLst>
          </p:cNvPr>
          <p:cNvSpPr txBox="1"/>
          <p:nvPr/>
        </p:nvSpPr>
        <p:spPr>
          <a:xfrm>
            <a:off x="7043552" y="381590"/>
            <a:ext cx="1536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A3D9C11F-3E6E-49CE-9818-C9D05EBB7D5A}" type="datetime11">
              <a:rPr kumimoji="0" lang="he-IL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יום שלישי 26 יולי 2022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474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C48B92-7033-4B85-A457-75F47965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תוצאות הבדיקה לפי החומרה 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D4136A8C-2330-4686-B641-4D93D00C5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62651"/>
              </p:ext>
            </p:extLst>
          </p:nvPr>
        </p:nvGraphicFramePr>
        <p:xfrm>
          <a:off x="2849880" y="2193925"/>
          <a:ext cx="8656320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2936343276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338895440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30077790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75115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CRITICAL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4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39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25863"/>
                  </a:ext>
                </a:extLst>
              </a:tr>
            </a:tbl>
          </a:graphicData>
        </a:graphic>
      </p:graphicFrame>
      <p:pic>
        <p:nvPicPr>
          <p:cNvPr id="5" name="תמונה 4" descr="שולחן עבודה עם סטטוסקופ ומקלדת מחשב">
            <a:extLst>
              <a:ext uri="{FF2B5EF4-FFF2-40B4-BE49-F238E27FC236}">
                <a16:creationId xmlns:a16="http://schemas.microsoft.com/office/drawing/2014/main" id="{EFD9A214-A6A6-70AB-8CFE-E2513BB6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0" y="3657093"/>
            <a:ext cx="3952759" cy="2638389"/>
          </a:xfrm>
          <a:prstGeom prst="rect">
            <a:avLst/>
          </a:prstGeom>
        </p:spPr>
      </p:pic>
      <p:pic>
        <p:nvPicPr>
          <p:cNvPr id="7" name="גרפיקה 6" descr="סימן אגודל למעלה עם מילוי מלא">
            <a:extLst>
              <a:ext uri="{FF2B5EF4-FFF2-40B4-BE49-F238E27FC236}">
                <a16:creationId xmlns:a16="http://schemas.microsoft.com/office/drawing/2014/main" id="{C3EB59AB-4968-6804-5EF3-47208724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7860" y="4319650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903D69A-5064-6A60-DEE3-64D83267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36E1-F260-4332-9ED8-33AFA0B93966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476C7C-B75D-4F43-A248-0B667B59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453" y="383373"/>
            <a:ext cx="7986155" cy="833848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סריקת תקלות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3A8B03F-94C8-4188-BA1E-E735E0E9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703" y="1427587"/>
            <a:ext cx="6448301" cy="253877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857B890-B0C7-8E5D-9B93-40F275FC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6" y="1498839"/>
            <a:ext cx="4773879" cy="390443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27ED06F-D7E3-38BC-1DA3-ADBFB8B9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65" y="4044880"/>
            <a:ext cx="4895590" cy="2716783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511623A7-10B2-E3BB-0159-0A145A9C2416}"/>
              </a:ext>
            </a:extLst>
          </p:cNvPr>
          <p:cNvCxnSpPr>
            <a:cxnSpLocks/>
          </p:cNvCxnSpPr>
          <p:nvPr/>
        </p:nvCxnSpPr>
        <p:spPr>
          <a:xfrm flipH="1">
            <a:off x="4987635" y="3509158"/>
            <a:ext cx="843149" cy="111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067F44AA-8860-8E20-60FD-88F8CBEB11D9}"/>
              </a:ext>
            </a:extLst>
          </p:cNvPr>
          <p:cNvCxnSpPr>
            <a:cxnSpLocks/>
          </p:cNvCxnSpPr>
          <p:nvPr/>
        </p:nvCxnSpPr>
        <p:spPr>
          <a:xfrm>
            <a:off x="5829795" y="3966358"/>
            <a:ext cx="354281" cy="120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79B2A3E-E8EE-66BD-898F-A1F2D48E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0051" y="537441"/>
            <a:ext cx="2910840" cy="365125"/>
          </a:xfrm>
        </p:spPr>
        <p:txBody>
          <a:bodyPr/>
          <a:lstStyle/>
          <a:p>
            <a:fld id="{26EB9607-0EE2-456A-9F5B-B817B9CB5E50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2033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69F62A-9715-4503-A6EE-5BADBE9C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362950" cy="645327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B10A1EA-B48B-BC56-D2E2-2B5FC28B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98" y="1993255"/>
            <a:ext cx="8554408" cy="33625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9" name="גרפיקה 8" descr="כלים עם מילוי מלא">
            <a:extLst>
              <a:ext uri="{FF2B5EF4-FFF2-40B4-BE49-F238E27FC236}">
                <a16:creationId xmlns:a16="http://schemas.microsoft.com/office/drawing/2014/main" id="{A511A4BE-ADCE-587D-BBB9-B525C9D50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7074" y="2265217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55B8530-E80F-9C17-CF27-1C6B35CD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9309-1A6D-4285-916B-C69CA4F22BFF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C57535-85CD-4B6C-8082-0ABDEC44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64CF37-54F7-48F5-BCDD-C04027A6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6" y="3035619"/>
            <a:ext cx="4500378" cy="283165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E619326-CC8A-4F3D-BF76-E328B1E75826}"/>
              </a:ext>
            </a:extLst>
          </p:cNvPr>
          <p:cNvSpPr txBox="1"/>
          <p:nvPr/>
        </p:nvSpPr>
        <p:spPr>
          <a:xfrm>
            <a:off x="1288560" y="1847315"/>
            <a:ext cx="32472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solidFill>
                  <a:srgbClr val="FFFF00"/>
                </a:solidFill>
              </a:rPr>
              <a:t>בדיקת ניווט </a:t>
            </a:r>
            <a:r>
              <a:rPr lang="he-IL" dirty="0"/>
              <a:t>– בסניפים תוכנת </a:t>
            </a:r>
            <a:r>
              <a:rPr lang="en-US" dirty="0"/>
              <a:t>GOOGLE MAPS</a:t>
            </a:r>
            <a:r>
              <a:rPr lang="he-IL" dirty="0"/>
              <a:t> </a:t>
            </a:r>
            <a:r>
              <a:rPr lang="en-US" dirty="0"/>
              <a:t> </a:t>
            </a:r>
          </a:p>
          <a:p>
            <a:pPr algn="r"/>
            <a:r>
              <a:rPr lang="he-IL" dirty="0"/>
              <a:t>לא נפתחת</a:t>
            </a:r>
          </a:p>
        </p:txBody>
      </p:sp>
      <p:cxnSp>
        <p:nvCxnSpPr>
          <p:cNvPr id="4" name="מחבר: מרפקי 3">
            <a:extLst>
              <a:ext uri="{FF2B5EF4-FFF2-40B4-BE49-F238E27FC236}">
                <a16:creationId xmlns:a16="http://schemas.microsoft.com/office/drawing/2014/main" id="{24B4B5ED-84D5-EBD2-FB8F-CDDEBC83BCCD}"/>
              </a:ext>
            </a:extLst>
          </p:cNvPr>
          <p:cNvCxnSpPr/>
          <p:nvPr/>
        </p:nvCxnSpPr>
        <p:spPr>
          <a:xfrm>
            <a:off x="5261704" y="3035619"/>
            <a:ext cx="914400" cy="914400"/>
          </a:xfrm>
          <a:prstGeom prst="bentConnector3">
            <a:avLst>
              <a:gd name="adj1" fmla="val 44156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14282030-0525-E879-E416-D8BD1F02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04" y="1908958"/>
            <a:ext cx="5675602" cy="1950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A3F2F1C-CDEB-AAEC-4117-CF01C1BB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04" y="3859481"/>
            <a:ext cx="5634038" cy="1243374"/>
          </a:xfrm>
          <a:prstGeom prst="rect">
            <a:avLst/>
          </a:prstGeom>
        </p:spPr>
      </p:pic>
      <p:pic>
        <p:nvPicPr>
          <p:cNvPr id="1026" name="Picture 2" descr="מחסני חשמל -">
            <a:extLst>
              <a:ext uri="{FF2B5EF4-FFF2-40B4-BE49-F238E27FC236}">
                <a16:creationId xmlns:a16="http://schemas.microsoft.com/office/drawing/2014/main" id="{F1010039-5053-25E8-63D0-F63CFA21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70" y="4042329"/>
            <a:ext cx="1880012" cy="13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F97CC4E-DCA3-58E7-8C95-6EC8F4E1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6F65-5717-4FB2-AE60-6F32EDAB978D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061BA0-F34E-48DF-9DAC-EF6A1E26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335748"/>
            <a:ext cx="8534400" cy="654852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35DC9D2-4F2C-469A-86DE-E39C5A08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5" y="1464657"/>
            <a:ext cx="3085482" cy="4182060"/>
          </a:xfrm>
          <a:prstGeom prst="rect">
            <a:avLst/>
          </a:prstGeom>
        </p:spPr>
      </p:pic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EF0D54FF-5F6D-89D4-FFF9-987078918A46}"/>
              </a:ext>
            </a:extLst>
          </p:cNvPr>
          <p:cNvCxnSpPr/>
          <p:nvPr/>
        </p:nvCxnSpPr>
        <p:spPr>
          <a:xfrm>
            <a:off x="3461657" y="2641287"/>
            <a:ext cx="914400" cy="9144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99EE6C-F4D8-4871-44F3-9E01FDF7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08" y="1388979"/>
            <a:ext cx="7349155" cy="3972730"/>
          </a:xfrm>
          <a:prstGeom prst="rect">
            <a:avLst/>
          </a:prstGeom>
        </p:spPr>
      </p:pic>
      <p:pic>
        <p:nvPicPr>
          <p:cNvPr id="15" name="תמונה 14" descr="מפלצות גומי נותנות כיף">
            <a:extLst>
              <a:ext uri="{FF2B5EF4-FFF2-40B4-BE49-F238E27FC236}">
                <a16:creationId xmlns:a16="http://schemas.microsoft.com/office/drawing/2014/main" id="{9E878F5A-6E7F-ABC2-E32D-64A4A298D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55" y="4032148"/>
            <a:ext cx="2298864" cy="2348452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7C4C57-C742-FE14-C265-5998C24E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0F85-B65B-44CE-830F-9B23D670B7FE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940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0BF73E9-935C-424F-B9B0-E878AAAA0858}"/>
              </a:ext>
            </a:extLst>
          </p:cNvPr>
          <p:cNvSpPr txBox="1"/>
          <p:nvPr/>
        </p:nvSpPr>
        <p:spPr>
          <a:xfrm>
            <a:off x="3950677" y="559749"/>
            <a:ext cx="6729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800" dirty="0">
                <a:solidFill>
                  <a:srgbClr val="FFFF00"/>
                </a:solidFill>
              </a:rPr>
              <a:t>סריקת תקלות</a:t>
            </a:r>
            <a:endParaRPr lang="he-IL" sz="2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17919A3-9DC0-3C97-9685-E39DF1C1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9" y="1325376"/>
            <a:ext cx="8674925" cy="4059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40D8DC-54A8-E6C5-DEAC-4887A8E0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7088" y="6350947"/>
            <a:ext cx="2910840" cy="374642"/>
          </a:xfrm>
        </p:spPr>
        <p:txBody>
          <a:bodyPr/>
          <a:lstStyle/>
          <a:p>
            <a:fld id="{91EAE62F-1BEE-456B-A727-F5C342F2483D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4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DA0CA16-2DCF-4AEF-8C30-97EB0DEA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44493"/>
            <a:ext cx="8610600" cy="1293028"/>
          </a:xfrm>
        </p:spPr>
        <p:txBody>
          <a:bodyPr/>
          <a:lstStyle/>
          <a:p>
            <a:pPr rtl="1"/>
            <a:r>
              <a:rPr lang="he-IL" dirty="0">
                <a:solidFill>
                  <a:srgbClr val="FFFF00"/>
                </a:solidFill>
              </a:rPr>
              <a:t>סיכום ומסקנות: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B03C249-B78C-44E4-8518-7DDEBD1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2868"/>
            <a:ext cx="10820400" cy="4024125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הצוות שלנו עבד בשיתוף פעולה מלא, חילקנו  מראש בדיקות ושיתפנו בתוצאות. לאחר מכן עברנו יחד על הבדיקות כדי לוודא שאנו עובדים באותו קצב וסיכמנו את כל הבדיקות שתוכננו.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בנינו מסמכי אפיון ודרישות יחד כך שבסיס העבודה היה לנו מובן וזורם.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קבענו את נוסח תרחישי הבדיקות, את נראות המסמך וצורת העבודה.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בגין צמצום זמן וחוסר משאבים לא הספקנו לבצע בדיקת יישום בצורה יותר מפורת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לא נבדקו לינקים שבורים, וזיהוי </a:t>
            </a:r>
            <a:r>
              <a:rPr lang="en-US" b="1" dirty="0"/>
              <a:t>FONT</a:t>
            </a:r>
            <a:r>
              <a:rPr lang="he-IL" dirty="0"/>
              <a:t>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התקלות שנמצאו באתר מחסני חשמל הן ברמת חומרה נמוכה, ללא הפרעה בפעילותו של האתר.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לרוב אתר עובד בצורה תקינה למרות עומס בתוכן והעלאת האתר.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האתר נראה טוב אך קיימת עומס פרסומות המסיחים את דעת המשתמש.</a:t>
            </a:r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5" name="תמונה 4" descr="תמונה שמכילה שעון, לבן, מד&#10;&#10;התיאור נוצר באופן אוטומטי">
            <a:extLst>
              <a:ext uri="{FF2B5EF4-FFF2-40B4-BE49-F238E27FC236}">
                <a16:creationId xmlns:a16="http://schemas.microsoft.com/office/drawing/2014/main" id="{3B5EA797-F72B-B495-ED9D-26CE19781E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6" y="4739213"/>
            <a:ext cx="2642258" cy="1869403"/>
          </a:xfrm>
          <a:prstGeom prst="rect">
            <a:avLst/>
          </a:prstGeom>
        </p:spPr>
      </p:pic>
      <p:pic>
        <p:nvPicPr>
          <p:cNvPr id="4" name="גרפיקה 3" descr="רשימה עם מילוי מלא">
            <a:extLst>
              <a:ext uri="{FF2B5EF4-FFF2-40B4-BE49-F238E27FC236}">
                <a16:creationId xmlns:a16="http://schemas.microsoft.com/office/drawing/2014/main" id="{081D3EA1-76A1-A6A8-9FC0-71853960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596" y="533807"/>
            <a:ext cx="914400" cy="914400"/>
          </a:xfrm>
          <a:prstGeom prst="rect">
            <a:avLst/>
          </a:prstGeom>
        </p:spPr>
      </p:pic>
      <p:sp>
        <p:nvSpPr>
          <p:cNvPr id="6" name="מציין מיקום של תאריך 5">
            <a:extLst>
              <a:ext uri="{FF2B5EF4-FFF2-40B4-BE49-F238E27FC236}">
                <a16:creationId xmlns:a16="http://schemas.microsoft.com/office/drawing/2014/main" id="{599EBE32-BAE4-5B00-99F5-BF863CFD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59D7-1287-4256-BDC4-F2B4867D3945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71C8B2DF-B9A4-4344-A74F-2371AD32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ולסיום חשוב להדגיש.....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FDCEF46-5135-3FA5-0011-1307004743DA}"/>
              </a:ext>
            </a:extLst>
          </p:cNvPr>
          <p:cNvSpPr txBox="1"/>
          <p:nvPr/>
        </p:nvSpPr>
        <p:spPr>
          <a:xfrm>
            <a:off x="3047504" y="2413338"/>
            <a:ext cx="8364683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dirty="0"/>
              <a:t> במהלך העבודה למדנו על האתר, במטרה לוודא שהמערכת עובדת בצורה תקינה.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/>
              <a:t> למדנו דברים חדשים ותוך כדי העבודה חזרנו על החומר הנלמד ונהנו לעבוד בצוות. לתמוך ולעזור אחד לשני היה חלק בלתי נפרד מהעבודה. 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/>
              <a:t> רכשנו כלים והרחבנו את הידע כדי לבצע להבא את רוב המשימות באופן מלא.</a:t>
            </a:r>
          </a:p>
        </p:txBody>
      </p:sp>
      <p:pic>
        <p:nvPicPr>
          <p:cNvPr id="6" name="גרפיקה 5" descr="קווי מיתאר של פרצוף מלאך עם מילוי מלא">
            <a:extLst>
              <a:ext uri="{FF2B5EF4-FFF2-40B4-BE49-F238E27FC236}">
                <a16:creationId xmlns:a16="http://schemas.microsoft.com/office/drawing/2014/main" id="{1DA46EE4-8341-7D15-5C01-C23CEEE63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4374" y="921025"/>
            <a:ext cx="914400" cy="914400"/>
          </a:xfrm>
          <a:prstGeom prst="rect">
            <a:avLst/>
          </a:prstGeom>
        </p:spPr>
      </p:pic>
      <p:pic>
        <p:nvPicPr>
          <p:cNvPr id="8" name="גרפיקה 7" descr="רשימת פעולות לביצוע עם מילוי מלא">
            <a:extLst>
              <a:ext uri="{FF2B5EF4-FFF2-40B4-BE49-F238E27FC236}">
                <a16:creationId xmlns:a16="http://schemas.microsoft.com/office/drawing/2014/main" id="{70FC3016-0DA2-D876-8803-C0D056887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818" y="1298938"/>
            <a:ext cx="914400" cy="914400"/>
          </a:xfrm>
          <a:prstGeom prst="rect">
            <a:avLst/>
          </a:prstGeom>
        </p:spPr>
      </p:pic>
      <p:pic>
        <p:nvPicPr>
          <p:cNvPr id="20" name="גרפיקה 19" descr="מחיאות כפיים עם מילוי מלא">
            <a:extLst>
              <a:ext uri="{FF2B5EF4-FFF2-40B4-BE49-F238E27FC236}">
                <a16:creationId xmlns:a16="http://schemas.microsoft.com/office/drawing/2014/main" id="{878C1297-0F71-C539-1781-3B5DA8AB3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470" y="4684230"/>
            <a:ext cx="914400" cy="914400"/>
          </a:xfrm>
          <a:prstGeom prst="rect">
            <a:avLst/>
          </a:prstGeom>
        </p:spPr>
      </p:pic>
      <p:pic>
        <p:nvPicPr>
          <p:cNvPr id="25" name="גרפיקה 24" descr="קבוצת נשים עם מילוי מלא">
            <a:extLst>
              <a:ext uri="{FF2B5EF4-FFF2-40B4-BE49-F238E27FC236}">
                <a16:creationId xmlns:a16="http://schemas.microsoft.com/office/drawing/2014/main" id="{36F62950-C1E2-42E5-3ADF-C79143B7A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4238" y="4688023"/>
            <a:ext cx="1102426" cy="914400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EB9BE56-823A-AFC9-61F4-D7E578EE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429A-C303-4861-B849-1092B1233565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73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55D480-6C96-A14D-DE18-CEF67FC7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95" y="609221"/>
            <a:ext cx="10146186" cy="999885"/>
          </a:xfrm>
        </p:spPr>
        <p:txBody>
          <a:bodyPr>
            <a:normAutofit/>
          </a:bodyPr>
          <a:lstStyle/>
          <a:p>
            <a:pPr algn="ctr"/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09201FD-3B72-A261-BC74-FFCB0445D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17" name="תמונה 16" descr="חתול בוהה">
            <a:extLst>
              <a:ext uri="{FF2B5EF4-FFF2-40B4-BE49-F238E27FC236}">
                <a16:creationId xmlns:a16="http://schemas.microsoft.com/office/drawing/2014/main" id="{6242912D-0143-0E42-4B9F-BCE60C4B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210121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43EA5DE-EBD6-E136-E30C-E797756257CF}"/>
              </a:ext>
            </a:extLst>
          </p:cNvPr>
          <p:cNvSpPr txBox="1"/>
          <p:nvPr/>
        </p:nvSpPr>
        <p:spPr>
          <a:xfrm>
            <a:off x="5951022" y="609221"/>
            <a:ext cx="60950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he-IL" sz="4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מקווים שאהבתם הצגה שלנו...</a:t>
            </a:r>
            <a:endParaRPr lang="en-IL" sz="4400" dirty="0">
              <a:solidFill>
                <a:schemeClr val="bg1"/>
              </a:solidFill>
            </a:endParaRP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73BB7C3-71D7-0FE1-437A-12326A09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7FAA-6628-4FD5-A48B-CD525EAB85DA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15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97F54E-5B44-1080-7E26-2CF85C32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7"/>
            <a:ext cx="6873240" cy="1611058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solidFill>
                  <a:srgbClr val="FFFF00"/>
                </a:solidFill>
              </a:rPr>
              <a:t>המציגים: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>
                <a:solidFill>
                  <a:srgbClr val="FFFF00"/>
                </a:solidFill>
              </a:rPr>
              <a:t>ילנה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 err="1">
                <a:solidFill>
                  <a:srgbClr val="FFFF00"/>
                </a:solidFill>
              </a:rPr>
              <a:t>ג'סל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>
                <a:solidFill>
                  <a:srgbClr val="FFFF00"/>
                </a:solidFill>
              </a:rPr>
              <a:t>אסתר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35F531-01D9-785D-A478-BAB381E4D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50375"/>
            <a:ext cx="6873240" cy="39683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b="1" dirty="0"/>
              <a:t>STR</a:t>
            </a:r>
            <a:r>
              <a:rPr lang="en-US" sz="2400" dirty="0"/>
              <a:t> </a:t>
            </a:r>
            <a:r>
              <a:rPr lang="he-IL" sz="2400" dirty="0"/>
              <a:t>מטרת מסמך ה-</a:t>
            </a:r>
            <a:r>
              <a:rPr lang="en-US" sz="2400" dirty="0"/>
              <a:t> </a:t>
            </a:r>
          </a:p>
          <a:p>
            <a:pPr marL="457200" indent="-4572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he-IL" sz="2400" dirty="0">
                <a:solidFill>
                  <a:srgbClr val="FFFF00"/>
                </a:solidFill>
              </a:rPr>
              <a:t>תיעוד וסיכום תוצאות בדיקות.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הסקת מסקנות מתהליך הבדיקות ומתוצאותיו. 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endParaRPr lang="he-IL" sz="2400" dirty="0">
              <a:solidFill>
                <a:srgbClr val="FFFF00"/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הבאת חוות דעת על תקינות המערכת הנבדקת במהלך ההרצה.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המלצות על שיפורים ותיקונים של המערכת.</a:t>
            </a:r>
            <a:endParaRPr lang="en-IL" sz="2400" dirty="0">
              <a:solidFill>
                <a:srgbClr val="FFFF00"/>
              </a:solidFill>
            </a:endParaRPr>
          </a:p>
        </p:txBody>
      </p:sp>
      <p:pic>
        <p:nvPicPr>
          <p:cNvPr id="1030" name="Picture 6" descr="מחסני חשמל - מרכז רפואי מכון מור, סח'נין - רשת מוצרי חשמל - איזי">
            <a:extLst>
              <a:ext uri="{FF2B5EF4-FFF2-40B4-BE49-F238E27FC236}">
                <a16:creationId xmlns:a16="http://schemas.microsoft.com/office/drawing/2014/main" id="{598EEA26-66BC-6D03-D694-9ECFB27697E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5674"/>
          <a:stretch>
            <a:fillRect/>
          </a:stretch>
        </p:blipFill>
        <p:spPr bwMode="auto">
          <a:xfrm>
            <a:off x="7790171" y="695325"/>
            <a:ext cx="3644900" cy="53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גרפיקה 4" descr="לחיים עם מילוי מלא">
            <a:extLst>
              <a:ext uri="{FF2B5EF4-FFF2-40B4-BE49-F238E27FC236}">
                <a16:creationId xmlns:a16="http://schemas.microsoft.com/office/drawing/2014/main" id="{FE48F22F-64B9-BD18-757B-B827AF1C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4100" y="1074865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793CB48-AA07-8365-BAB1-3ECDD60C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1282" y="216807"/>
            <a:ext cx="2910840" cy="365125"/>
          </a:xfrm>
        </p:spPr>
        <p:txBody>
          <a:bodyPr/>
          <a:lstStyle/>
          <a:p>
            <a:fld id="{645C8EEA-E53E-468A-98E7-F43BE814B388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04D5C8-87E6-A16D-DDFE-5694118A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07" y="753534"/>
            <a:ext cx="10009292" cy="1068493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תיאור האתר הנבדק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B7653D8-C193-56DF-16BA-4F403E70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69" y="2060369"/>
            <a:ext cx="10889673" cy="3195738"/>
          </a:xfrm>
        </p:spPr>
        <p:txBody>
          <a:bodyPr/>
          <a:lstStyle/>
          <a:p>
            <a:pPr marL="285750" lvl="0" indent="-28575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https://www.payngo.co.il/</a:t>
            </a:r>
            <a:endParaRPr lang="he-IL" sz="1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אתר מכירה של מגוון מוצרי חשמל, מחשבים ניידים ומוצרים לבית כולל סופרמרקט, פארם וילדים במחירים נוחים.</a:t>
            </a: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הייעוד והתכלית חד משמעיים: הצעת מוצרים מעולים, במחירים אטרקטיביים ביותר וברמות השירות והאמינות הגבוהות ביותר.</a:t>
            </a: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המכירה מתבצעת בשיטת "שלם וקח": הסחורה נמסרת מיד, בלי כל המתנה – אלא אם הלקוח דורש אחרת.</a:t>
            </a: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שיטת רכישה נוחה, בשילוב המחירים הנמוכים והשירות המקצועי, מציבה את הלקוח במרכז ומעניקה לו את חוויית הקנייה המושלמת.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D6DE26-0D31-BB5B-6729-4FDDD9C1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8" y="110174"/>
            <a:ext cx="52863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E6B3F9-BCCB-81B5-802E-B9AC26F6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EDF5-884D-4F46-94F0-9D0E3E6B5F9A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67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9AE08D-64FA-499A-11BF-0895A865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73" y="480952"/>
            <a:ext cx="8906934" cy="736270"/>
          </a:xfrm>
        </p:spPr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תהליך העבודה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1B9201-6E31-C668-920A-BA669D35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868" y="1330037"/>
            <a:ext cx="11077148" cy="3918858"/>
          </a:xfrm>
        </p:spPr>
        <p:txBody>
          <a:bodyPr>
            <a:normAutofit/>
          </a:bodyPr>
          <a:lstStyle/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דרישות ב</a:t>
            </a:r>
            <a:r>
              <a:rPr lang="en-US" b="1" dirty="0"/>
              <a:t>word</a:t>
            </a:r>
            <a:r>
              <a:rPr lang="en-US" dirty="0"/>
              <a:t>-</a:t>
            </a:r>
            <a:endParaRPr lang="he-IL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אפיון ב-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תיכנון הבדיקות </a:t>
            </a:r>
            <a:r>
              <a:rPr lang="en-US" b="1" dirty="0"/>
              <a:t>STP</a:t>
            </a:r>
            <a:r>
              <a:rPr lang="he-IL" dirty="0"/>
              <a:t> ב- 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עץ נושאים ב- 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תרחישי הבדיקות </a:t>
            </a:r>
            <a:r>
              <a:rPr lang="en-US" b="1" dirty="0"/>
              <a:t>STD</a:t>
            </a:r>
            <a:r>
              <a:rPr lang="he-IL" dirty="0"/>
              <a:t> ב-</a:t>
            </a:r>
            <a:r>
              <a:rPr lang="en-US" b="1" dirty="0"/>
              <a:t>excel</a:t>
            </a:r>
            <a:r>
              <a:rPr lang="he-IL" b="1" dirty="0"/>
              <a:t> </a:t>
            </a:r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b="1" dirty="0"/>
              <a:t>שימוש באתרי עזר לבדיקת עומסים ונתונים:</a:t>
            </a:r>
          </a:p>
          <a:p>
            <a:pPr rtl="1"/>
            <a:r>
              <a:rPr lang="he-IL" b="1" dirty="0"/>
              <a:t> </a:t>
            </a:r>
            <a:r>
              <a:rPr lang="en-US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https://a.blazemeter.com</a:t>
            </a:r>
            <a:r>
              <a:rPr lang="he-IL" b="1" dirty="0"/>
              <a:t>, </a:t>
            </a:r>
            <a:r>
              <a:rPr lang="en-US" b="1" u="sng" dirty="0">
                <a:solidFill>
                  <a:srgbClr val="FFFF00"/>
                </a:solidFill>
              </a:rPr>
              <a:t>https://tools.pingdom.com</a:t>
            </a:r>
            <a:endParaRPr lang="he-IL" b="1" u="sng" dirty="0">
              <a:solidFill>
                <a:srgbClr val="FFFF00"/>
              </a:solidFill>
            </a:endParaRPr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הרצת בדיקות ופתיחת תקלות ב-</a:t>
            </a:r>
            <a:r>
              <a:rPr lang="en-US" b="1" dirty="0"/>
              <a:t>JIRA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ניתוח תוצאות והסקת מסקנות מסמך </a:t>
            </a:r>
            <a:r>
              <a:rPr lang="en-US" b="1" dirty="0"/>
              <a:t>STR</a:t>
            </a:r>
            <a:r>
              <a:rPr lang="en-US" dirty="0"/>
              <a:t> </a:t>
            </a:r>
            <a:r>
              <a:rPr lang="he-IL" dirty="0"/>
              <a:t> ב-</a:t>
            </a:r>
            <a:r>
              <a:rPr lang="en-US" b="1" dirty="0"/>
              <a:t>PowerPoint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endParaRPr lang="he-IL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endParaRPr lang="en-IL" dirty="0"/>
          </a:p>
        </p:txBody>
      </p:sp>
      <p:pic>
        <p:nvPicPr>
          <p:cNvPr id="5" name="תמונה 4" descr="יד הקלדה בלוח המקשים">
            <a:extLst>
              <a:ext uri="{FF2B5EF4-FFF2-40B4-BE49-F238E27FC236}">
                <a16:creationId xmlns:a16="http://schemas.microsoft.com/office/drawing/2014/main" id="{032EBBC9-EA65-B534-60C6-34818785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2" y="1217222"/>
            <a:ext cx="4233553" cy="282236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81B8F7-BFBD-EC56-5B6A-627A2E8E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4003F-9D5A-476A-8254-A0308086FF37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2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B072E4-EC00-6020-F0B8-66559256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97" y="753533"/>
            <a:ext cx="8847118" cy="103964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מהלך הבדיקות</a:t>
            </a:r>
            <a:br>
              <a:rPr lang="he-IL" dirty="0">
                <a:solidFill>
                  <a:srgbClr val="FFFF00"/>
                </a:solidFill>
              </a:rPr>
            </a:b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2E419A-2406-B677-0D38-F94627582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7356" y="1732611"/>
            <a:ext cx="4812629" cy="3332216"/>
          </a:xfrm>
        </p:spPr>
        <p:txBody>
          <a:bodyPr>
            <a:normAutofit lnSpcReduction="10000"/>
          </a:bodyPr>
          <a:lstStyle/>
          <a:p>
            <a:pPr rtl="1"/>
            <a:r>
              <a:rPr lang="he-IL" b="1" u="sng" dirty="0">
                <a:solidFill>
                  <a:srgbClr val="FFFF00"/>
                </a:solidFill>
              </a:rPr>
              <a:t>בדיקות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שפיות- בדיקה העלאת האתר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תהליכיות </a:t>
            </a:r>
            <a:r>
              <a:rPr lang="en-US" sz="1800" b="1" dirty="0"/>
              <a:t>E</a:t>
            </a:r>
            <a:r>
              <a:rPr lang="he-IL" sz="1800" b="1" dirty="0"/>
              <a:t>2</a:t>
            </a:r>
            <a:r>
              <a:rPr lang="en-US" sz="1800" b="1" dirty="0"/>
              <a:t>E</a:t>
            </a:r>
            <a:r>
              <a:rPr lang="he-IL" sz="1800" dirty="0"/>
              <a:t> יצירת חשבון,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 הוספה לסל, הזמנה ורכישה.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b="1" dirty="0"/>
              <a:t>CRUD</a:t>
            </a:r>
            <a:endParaRPr lang="he-IL" sz="1800" b="1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</a:t>
            </a:r>
            <a:r>
              <a:rPr lang="en-US" sz="1800" b="1" dirty="0"/>
              <a:t>GUI</a:t>
            </a:r>
            <a:r>
              <a:rPr lang="he-IL" sz="1800" dirty="0"/>
              <a:t> פקדים, לחצנים וכפתורים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הרשאות - כניסה לחשבון, 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כניסה באמצעות </a:t>
            </a:r>
            <a:r>
              <a:rPr lang="en-US" sz="1800" b="1" dirty="0"/>
              <a:t>SMS</a:t>
            </a:r>
            <a:r>
              <a:rPr lang="he-IL" sz="1800" dirty="0"/>
              <a:t> וכניסה להזמנות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endParaRPr lang="en-IL" dirty="0"/>
          </a:p>
        </p:txBody>
      </p:sp>
      <p:sp>
        <p:nvSpPr>
          <p:cNvPr id="4" name="מציין מיקום טקסט 2">
            <a:extLst>
              <a:ext uri="{FF2B5EF4-FFF2-40B4-BE49-F238E27FC236}">
                <a16:creationId xmlns:a16="http://schemas.microsoft.com/office/drawing/2014/main" id="{2088EC66-8819-4F72-BE26-5491DFF315F1}"/>
              </a:ext>
            </a:extLst>
          </p:cNvPr>
          <p:cNvSpPr txBox="1">
            <a:spLocks/>
          </p:cNvSpPr>
          <p:nvPr/>
        </p:nvSpPr>
        <p:spPr>
          <a:xfrm>
            <a:off x="1344727" y="1722147"/>
            <a:ext cx="5035907" cy="395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he-IL" b="1" u="sng" dirty="0">
                <a:solidFill>
                  <a:srgbClr val="FFFF00"/>
                </a:solidFill>
              </a:rPr>
              <a:t>בדיקות לא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b="1" dirty="0"/>
              <a:t>GUI</a:t>
            </a:r>
            <a:r>
              <a:rPr lang="he-IL" sz="1800" dirty="0"/>
              <a:t> – בדיקות ממשק המשתמש הגראפי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שימושיות </a:t>
            </a:r>
            <a:r>
              <a:rPr lang="en-US" sz="1800" b="1" dirty="0"/>
              <a:t>UX</a:t>
            </a:r>
            <a:r>
              <a:rPr lang="he-IL" sz="1800" dirty="0"/>
              <a:t> – חווית המשתמש, ניווט באתר, חוות דעת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תאימות – ביצוע בדיקות בדפדפנים ומערכות הפעלה שונים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עומסים, ביצועים ונפחים – בדיקת המערכת תחת עומס רב של המשתמשים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התאוששות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ממשקיות – תשלום באמצעות </a:t>
            </a:r>
            <a:r>
              <a:rPr lang="en-US" sz="1800" b="1" dirty="0"/>
              <a:t>PAYPAL</a:t>
            </a:r>
            <a:r>
              <a:rPr lang="he-IL" sz="1800" dirty="0"/>
              <a:t>, אשראי ו</a:t>
            </a:r>
            <a:r>
              <a:rPr lang="en-US" sz="1800" b="1" dirty="0"/>
              <a:t>BIT</a:t>
            </a:r>
            <a:endParaRPr lang="he-IL" sz="1800" b="1" dirty="0"/>
          </a:p>
          <a:p>
            <a:pPr rtl="1"/>
            <a:endParaRPr lang="he-IL" sz="1800" dirty="0"/>
          </a:p>
        </p:txBody>
      </p:sp>
      <p:pic>
        <p:nvPicPr>
          <p:cNvPr id="6" name="גרפיקה 5" descr="כיתה עם מילוי מלא">
            <a:extLst>
              <a:ext uri="{FF2B5EF4-FFF2-40B4-BE49-F238E27FC236}">
                <a16:creationId xmlns:a16="http://schemas.microsoft.com/office/drawing/2014/main" id="{6DFB589A-58BD-F00F-30E9-34D83877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79" y="1857938"/>
            <a:ext cx="914400" cy="914400"/>
          </a:xfrm>
          <a:prstGeom prst="rect">
            <a:avLst/>
          </a:prstGeom>
        </p:spPr>
      </p:pic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0583926-2349-FD1F-5BC0-27420101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60F4-C9A6-4DEA-95CE-99D2D6A65BC4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7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10C7C8-1060-F4CE-43CD-8B860DB7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77" y="652592"/>
            <a:ext cx="9885216" cy="633307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סביבת הבדיקות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5A16E2A-4F4F-1793-31DA-3F03CF7F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8469" y="1609106"/>
            <a:ext cx="10416198" cy="3282933"/>
          </a:xfrm>
        </p:spPr>
        <p:txBody>
          <a:bodyPr>
            <a:normAutofit/>
          </a:bodyPr>
          <a:lstStyle/>
          <a:p>
            <a:pPr algn="ctr"/>
            <a:r>
              <a:rPr lang="he-IL" b="1" u="sng" dirty="0">
                <a:solidFill>
                  <a:srgbClr val="FFFF00"/>
                </a:solidFill>
              </a:rPr>
              <a:t>מערכת הפעלה</a:t>
            </a:r>
            <a:r>
              <a:rPr lang="he-IL" u="sng" dirty="0">
                <a:solidFill>
                  <a:srgbClr val="FFFF00"/>
                </a:solidFill>
              </a:rPr>
              <a:t>:</a:t>
            </a:r>
          </a:p>
          <a:p>
            <a:pPr algn="ctr"/>
            <a:r>
              <a:rPr lang="en-US" b="1" dirty="0"/>
              <a:t>IOS</a:t>
            </a:r>
          </a:p>
          <a:p>
            <a:pPr algn="ctr"/>
            <a:r>
              <a:rPr lang="en-US" b="1" dirty="0"/>
              <a:t>WINDOWS 10</a:t>
            </a:r>
            <a:endParaRPr lang="he-IL" dirty="0"/>
          </a:p>
          <a:p>
            <a:pPr algn="ctr"/>
            <a:r>
              <a:rPr lang="he-IL" b="1" u="sng" dirty="0">
                <a:solidFill>
                  <a:srgbClr val="FFFF00"/>
                </a:solidFill>
              </a:rPr>
              <a:t>דפדפנים:</a:t>
            </a:r>
          </a:p>
          <a:p>
            <a:pPr algn="ctr"/>
            <a:r>
              <a:rPr lang="en-US" b="1" dirty="0"/>
              <a:t>CHROME</a:t>
            </a:r>
          </a:p>
          <a:p>
            <a:pPr algn="ctr"/>
            <a:r>
              <a:rPr lang="en-US" b="1" dirty="0"/>
              <a:t>FIREFOX MOZILLA</a:t>
            </a:r>
          </a:p>
          <a:p>
            <a:pPr algn="ctr"/>
            <a:r>
              <a:rPr lang="en-US" b="1" dirty="0"/>
              <a:t>SAFARI</a:t>
            </a:r>
          </a:p>
        </p:txBody>
      </p:sp>
      <p:pic>
        <p:nvPicPr>
          <p:cNvPr id="5" name="גרפיקה 4" descr="אינטרנט עם מילוי מלא">
            <a:extLst>
              <a:ext uri="{FF2B5EF4-FFF2-40B4-BE49-F238E27FC236}">
                <a16:creationId xmlns:a16="http://schemas.microsoft.com/office/drawing/2014/main" id="{34E26C7F-DC52-4893-22B2-C6DB4F012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358" y="1484416"/>
            <a:ext cx="1810987" cy="1567542"/>
          </a:xfrm>
          <a:prstGeom prst="rect">
            <a:avLst/>
          </a:prstGeom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F6B4B7D-427B-5D37-5E50-103903DD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73645" y="290457"/>
            <a:ext cx="1842548" cy="199860"/>
          </a:xfrm>
        </p:spPr>
        <p:txBody>
          <a:bodyPr/>
          <a:lstStyle/>
          <a:p>
            <a:fld id="{D6CFF755-F356-494F-8879-65C7E5BFD5C6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22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6F48DC-759B-41F4-AF16-0FDE4F833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360" y="340365"/>
            <a:ext cx="9448800" cy="707385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תכנון מול ביצוע:</a:t>
            </a:r>
          </a:p>
        </p:txBody>
      </p:sp>
      <p:sp>
        <p:nvSpPr>
          <p:cNvPr id="4" name="מציין מיקום טקסט 2">
            <a:extLst>
              <a:ext uri="{FF2B5EF4-FFF2-40B4-BE49-F238E27FC236}">
                <a16:creationId xmlns:a16="http://schemas.microsoft.com/office/drawing/2014/main" id="{32A7CD6F-C7C0-4B3E-9D76-375FB12A73AD}"/>
              </a:ext>
            </a:extLst>
          </p:cNvPr>
          <p:cNvSpPr txBox="1">
            <a:spLocks/>
          </p:cNvSpPr>
          <p:nvPr/>
        </p:nvSpPr>
        <p:spPr>
          <a:xfrm>
            <a:off x="3629026" y="1132537"/>
            <a:ext cx="8319136" cy="2285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200" u="sng" dirty="0"/>
              <a:t>בדיקות פונקציונליות</a:t>
            </a:r>
            <a:r>
              <a:rPr lang="he-IL" sz="2200" dirty="0"/>
              <a:t>								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שפיות- בדיקה העלאת האתר-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r>
              <a:rPr lang="he-IL" sz="1800" dirty="0"/>
              <a:t>		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תהליכיות </a:t>
            </a:r>
            <a:r>
              <a:rPr lang="en-US" sz="1800" dirty="0"/>
              <a:t>E</a:t>
            </a:r>
            <a:r>
              <a:rPr lang="he-IL" sz="1800" dirty="0"/>
              <a:t>2</a:t>
            </a:r>
            <a:r>
              <a:rPr lang="en-US" sz="1800" dirty="0"/>
              <a:t>E</a:t>
            </a:r>
            <a:r>
              <a:rPr lang="he-IL" sz="1800" dirty="0"/>
              <a:t> יצירת חשבון, הוספה לסל, הזמנה ורכישה-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dirty="0"/>
              <a:t>CRUD</a:t>
            </a:r>
            <a:r>
              <a:rPr lang="he-IL" sz="1800" dirty="0"/>
              <a:t>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</a:t>
            </a:r>
            <a:r>
              <a:rPr lang="en-US" sz="1800" dirty="0"/>
              <a:t>GUI</a:t>
            </a:r>
            <a:r>
              <a:rPr lang="he-IL" sz="1800" dirty="0"/>
              <a:t> פקדים, לחצנים וכפתורים-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הרשאות - כניסה לחשבון, כניסה באמצעות </a:t>
            </a:r>
            <a:r>
              <a:rPr lang="en-US" sz="1800" dirty="0"/>
              <a:t>SMS</a:t>
            </a:r>
            <a:r>
              <a:rPr lang="he-IL" sz="1800" dirty="0"/>
              <a:t> וכניסה להזמנות-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endParaRPr lang="en-IL" dirty="0"/>
          </a:p>
        </p:txBody>
      </p:sp>
      <p:sp>
        <p:nvSpPr>
          <p:cNvPr id="5" name="מציין מיקום טקסט 2">
            <a:extLst>
              <a:ext uri="{FF2B5EF4-FFF2-40B4-BE49-F238E27FC236}">
                <a16:creationId xmlns:a16="http://schemas.microsoft.com/office/drawing/2014/main" id="{4D82D229-033E-4E2F-8043-7A7491BFD263}"/>
              </a:ext>
            </a:extLst>
          </p:cNvPr>
          <p:cNvSpPr txBox="1">
            <a:spLocks/>
          </p:cNvSpPr>
          <p:nvPr/>
        </p:nvSpPr>
        <p:spPr>
          <a:xfrm>
            <a:off x="-120361" y="3650031"/>
            <a:ext cx="7976235" cy="2627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he-IL" u="sng" dirty="0"/>
              <a:t>בדיקות לא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dirty="0"/>
              <a:t>GUI</a:t>
            </a:r>
            <a:r>
              <a:rPr lang="he-IL" sz="1800" dirty="0"/>
              <a:t> – בדיקות ממשק המשתמש הגראפי- </a:t>
            </a:r>
            <a:r>
              <a:rPr lang="he-IL" sz="1800" b="1" dirty="0">
                <a:solidFill>
                  <a:srgbClr val="FFFF00"/>
                </a:solidFill>
              </a:rPr>
              <a:t>בוצע. </a:t>
            </a:r>
            <a:r>
              <a:rPr lang="he-IL" sz="1800" dirty="0"/>
              <a:t>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שימושיות </a:t>
            </a:r>
            <a:r>
              <a:rPr lang="en-US" sz="1800" dirty="0"/>
              <a:t>UX</a:t>
            </a:r>
            <a:r>
              <a:rPr lang="he-IL" sz="1800" dirty="0"/>
              <a:t> – חווית המשתמש, ניווט באתר, חוות דעת-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תאימות – ביצוע בדיקות בדפדפנים ומערכות הפעלה שונים-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עומסים, ביצועים ונפחים – בדיקת המערכת תחת עומס רב של המשתמשים –</a:t>
            </a:r>
            <a:r>
              <a:rPr lang="he-IL" sz="1800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התאוששות-</a:t>
            </a:r>
            <a:r>
              <a:rPr lang="he-IL" sz="1800" b="1" dirty="0">
                <a:solidFill>
                  <a:srgbClr val="FFFF00"/>
                </a:solidFill>
              </a:rPr>
              <a:t> 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ממשקיות – תשלום באמצעות </a:t>
            </a:r>
            <a:r>
              <a:rPr lang="en-US" sz="1800" dirty="0"/>
              <a:t>PAYPAL</a:t>
            </a:r>
            <a:r>
              <a:rPr lang="he-IL" sz="1800" dirty="0"/>
              <a:t>, אשראי ו</a:t>
            </a:r>
            <a:r>
              <a:rPr lang="en-US" sz="1800" dirty="0"/>
              <a:t>BIT</a:t>
            </a:r>
            <a:r>
              <a:rPr lang="he-IL" sz="1800" dirty="0"/>
              <a:t>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rtl="1"/>
            <a:endParaRPr lang="he-IL" sz="18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53AA32-3C28-FDF7-D313-2DFCFAB1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0259" y="435368"/>
            <a:ext cx="1854330" cy="374642"/>
          </a:xfrm>
        </p:spPr>
        <p:txBody>
          <a:bodyPr/>
          <a:lstStyle/>
          <a:p>
            <a:fld id="{5C1BFFBA-F306-41AE-85FB-5095703D1D77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82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6389C7-8F2A-4DB7-BB28-8F167EED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961" y="607099"/>
            <a:ext cx="8610600" cy="569127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סיווג התקלות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B2ECD30E-81E0-4F97-A531-4459EE313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84936"/>
              </p:ext>
            </p:extLst>
          </p:nvPr>
        </p:nvGraphicFramePr>
        <p:xfrm>
          <a:off x="2804161" y="1506855"/>
          <a:ext cx="7301740" cy="46634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825435">
                  <a:extLst>
                    <a:ext uri="{9D8B030D-6E8A-4147-A177-3AD203B41FA5}">
                      <a16:colId xmlns:a16="http://schemas.microsoft.com/office/drawing/2014/main" val="2502662455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4090589606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1630075247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3937669591"/>
                    </a:ext>
                  </a:extLst>
                </a:gridCol>
              </a:tblGrid>
              <a:tr h="582852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סוג בדיקה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מספר צעדים במהלך הבדיקות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מספר תקלות </a:t>
                      </a:r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שנמצאו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רמת חומרת תקלות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52730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E</a:t>
                      </a:r>
                      <a:r>
                        <a:rPr lang="he-IL" b="1" dirty="0"/>
                        <a:t>2</a:t>
                      </a:r>
                      <a:r>
                        <a:rPr lang="en-US" b="1" dirty="0"/>
                        <a:t>E</a:t>
                      </a:r>
                      <a:endParaRPr lang="he-IL" b="1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49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98442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CRUD</a:t>
                      </a:r>
                      <a:endParaRPr lang="he-IL" b="1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41908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הרשאות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13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8381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GUI</a:t>
                      </a:r>
                      <a:endParaRPr lang="he-IL" b="1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317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0490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שימושיות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192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MED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41335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נגישות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36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23159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תאימות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92148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עומסים/נפחים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065087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התאוששות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33156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ממשקיות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7809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708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0079"/>
                  </a:ext>
                </a:extLst>
              </a:tr>
            </a:tbl>
          </a:graphicData>
        </a:graphic>
      </p:graphicFrame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8C6EF94A-E075-DC7B-73B8-9244822CC129}"/>
              </a:ext>
            </a:extLst>
          </p:cNvPr>
          <p:cNvCxnSpPr>
            <a:cxnSpLocks/>
          </p:cNvCxnSpPr>
          <p:nvPr/>
        </p:nvCxnSpPr>
        <p:spPr>
          <a:xfrm flipH="1">
            <a:off x="4963886" y="1209093"/>
            <a:ext cx="813459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B130021-A7BC-8C14-5656-15B4C5640A16}"/>
              </a:ext>
            </a:extLst>
          </p:cNvPr>
          <p:cNvCxnSpPr>
            <a:cxnSpLocks/>
          </p:cNvCxnSpPr>
          <p:nvPr/>
        </p:nvCxnSpPr>
        <p:spPr>
          <a:xfrm>
            <a:off x="7333014" y="1209093"/>
            <a:ext cx="819397" cy="26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7A03C50-D9D2-C6C6-7418-47FDEEFE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A793-F179-45CE-938F-137F500163BB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79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C10673-5DB6-49E0-AC91-2E6C02A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05490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התפלגות מספר תקלות לפי סוגי בדיקות</a:t>
            </a:r>
            <a:br>
              <a:rPr lang="he-IL" dirty="0">
                <a:solidFill>
                  <a:srgbClr val="FFFF00"/>
                </a:solidFill>
              </a:rPr>
            </a:br>
            <a:endParaRPr lang="he-IL" dirty="0">
              <a:solidFill>
                <a:srgbClr val="FFFF00"/>
              </a:solidFill>
            </a:endParaRPr>
          </a:p>
        </p:txBody>
      </p:sp>
      <p:graphicFrame>
        <p:nvGraphicFramePr>
          <p:cNvPr id="13" name="מציין מיקום תוכן 12">
            <a:extLst>
              <a:ext uri="{FF2B5EF4-FFF2-40B4-BE49-F238E27FC236}">
                <a16:creationId xmlns:a16="http://schemas.microsoft.com/office/drawing/2014/main" id="{7066C583-1B27-435B-8C47-CEC9AA16E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308262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גרפיקה 4" descr="תרשים עמודות עם מילוי מלא">
            <a:extLst>
              <a:ext uri="{FF2B5EF4-FFF2-40B4-BE49-F238E27FC236}">
                <a16:creationId xmlns:a16="http://schemas.microsoft.com/office/drawing/2014/main" id="{F883ECB7-3F5E-8A45-A701-A2A6D103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137" y="1674896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48CC0F1-72DE-1839-80CC-4D4C89C6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93382" y="6290026"/>
            <a:ext cx="2296886" cy="302862"/>
          </a:xfrm>
        </p:spPr>
        <p:txBody>
          <a:bodyPr/>
          <a:lstStyle/>
          <a:p>
            <a:fld id="{2525B46E-BD94-4579-81F5-5C5CEAA88E29}" type="datetime11">
              <a:rPr lang="he-IL" smtClean="0"/>
              <a:t>יום שלישי 26 יולי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09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שובל אדים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TM04033937[[fn=שובל אדים]]</Template>
  <TotalTime>1744</TotalTime>
  <Words>800</Words>
  <Application>Microsoft Office PowerPoint</Application>
  <PresentationFormat>מסך רחב</PresentationFormat>
  <Paragraphs>162</Paragraphs>
  <Slides>18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Wingdings</vt:lpstr>
      <vt:lpstr>שובל אדים</vt:lpstr>
      <vt:lpstr>צוות 1 גאה להציג</vt:lpstr>
      <vt:lpstr>המציגים: ילנה ג'סל אסתר</vt:lpstr>
      <vt:lpstr>תיאור האתר הנבדק</vt:lpstr>
      <vt:lpstr>תהליך העבודה</vt:lpstr>
      <vt:lpstr>מהלך הבדיקות </vt:lpstr>
      <vt:lpstr>סביבת הבדיקות</vt:lpstr>
      <vt:lpstr>תכנון מול ביצוע:</vt:lpstr>
      <vt:lpstr>סיווג התקלות</vt:lpstr>
      <vt:lpstr>התפלגות מספר תקלות לפי סוגי בדיקות </vt:lpstr>
      <vt:lpstr>תוצאות הבדיקה לפי החומרה </vt:lpstr>
      <vt:lpstr>סריקת תקלות</vt:lpstr>
      <vt:lpstr>סריקת תקלות</vt:lpstr>
      <vt:lpstr>סריקת תקלות</vt:lpstr>
      <vt:lpstr>סריקת תקלות</vt:lpstr>
      <vt:lpstr>מצגת של PowerPoint‏</vt:lpstr>
      <vt:lpstr>סיכום ומסקנות:</vt:lpstr>
      <vt:lpstr>ולסיום חשוב להדגיש.....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צוות 1 געה להציג</dc:title>
  <dc:creator>elena gabay</dc:creator>
  <cp:lastModifiedBy>elena gabay</cp:lastModifiedBy>
  <cp:revision>19</cp:revision>
  <dcterms:created xsi:type="dcterms:W3CDTF">2022-07-23T18:15:26Z</dcterms:created>
  <dcterms:modified xsi:type="dcterms:W3CDTF">2022-07-26T16:55:46Z</dcterms:modified>
</cp:coreProperties>
</file>